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44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DD078-DE20-4900-A4F7-D5C6B99CDB2B}" type="datetimeFigureOut">
              <a:rPr lang="fa-IR" smtClean="0"/>
              <a:pPr/>
              <a:t>1435/09/30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6E42D-B444-4737-AF0D-9B840CCBF29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836714" y="2339752"/>
            <a:ext cx="865619" cy="1090491"/>
          </a:xfrm>
          <a:custGeom>
            <a:avLst/>
            <a:gdLst>
              <a:gd name="connsiteX0" fmla="*/ 0 w 1090491"/>
              <a:gd name="connsiteY0" fmla="*/ 0 h 763343"/>
              <a:gd name="connsiteX1" fmla="*/ 708820 w 1090491"/>
              <a:gd name="connsiteY1" fmla="*/ 0 h 763343"/>
              <a:gd name="connsiteX2" fmla="*/ 1090491 w 1090491"/>
              <a:gd name="connsiteY2" fmla="*/ 381672 h 763343"/>
              <a:gd name="connsiteX3" fmla="*/ 708820 w 1090491"/>
              <a:gd name="connsiteY3" fmla="*/ 763343 h 763343"/>
              <a:gd name="connsiteX4" fmla="*/ 0 w 1090491"/>
              <a:gd name="connsiteY4" fmla="*/ 763343 h 763343"/>
              <a:gd name="connsiteX5" fmla="*/ 381672 w 1090491"/>
              <a:gd name="connsiteY5" fmla="*/ 381672 h 763343"/>
              <a:gd name="connsiteX6" fmla="*/ 0 w 1090491"/>
              <a:gd name="connsiteY6" fmla="*/ 0 h 763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0491" h="763343">
                <a:moveTo>
                  <a:pt x="1090490" y="0"/>
                </a:moveTo>
                <a:lnTo>
                  <a:pt x="1090490" y="496174"/>
                </a:lnTo>
                <a:lnTo>
                  <a:pt x="545245" y="763343"/>
                </a:lnTo>
                <a:lnTo>
                  <a:pt x="1" y="496174"/>
                </a:lnTo>
                <a:lnTo>
                  <a:pt x="1" y="0"/>
                </a:lnTo>
                <a:lnTo>
                  <a:pt x="545245" y="267170"/>
                </a:lnTo>
                <a:lnTo>
                  <a:pt x="109049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390562" rIns="8889" bIns="390561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Lotus" pitchFamily="2" charset="-78"/>
              </a:rPr>
              <a:t>مدیر گروه</a:t>
            </a:r>
            <a:endParaRPr lang="fa-IR" sz="1600" b="1" kern="1200" dirty="0">
              <a:cs typeface="B Lotus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702331" y="2339752"/>
            <a:ext cx="4318958" cy="708820"/>
          </a:xfrm>
          <a:custGeom>
            <a:avLst/>
            <a:gdLst>
              <a:gd name="connsiteX0" fmla="*/ 118139 w 708819"/>
              <a:gd name="connsiteY0" fmla="*/ 0 h 3808656"/>
              <a:gd name="connsiteX1" fmla="*/ 590680 w 708819"/>
              <a:gd name="connsiteY1" fmla="*/ 0 h 3808656"/>
              <a:gd name="connsiteX2" fmla="*/ 708819 w 708819"/>
              <a:gd name="connsiteY2" fmla="*/ 118139 h 3808656"/>
              <a:gd name="connsiteX3" fmla="*/ 708819 w 708819"/>
              <a:gd name="connsiteY3" fmla="*/ 3808656 h 3808656"/>
              <a:gd name="connsiteX4" fmla="*/ 708819 w 708819"/>
              <a:gd name="connsiteY4" fmla="*/ 3808656 h 3808656"/>
              <a:gd name="connsiteX5" fmla="*/ 0 w 708819"/>
              <a:gd name="connsiteY5" fmla="*/ 3808656 h 3808656"/>
              <a:gd name="connsiteX6" fmla="*/ 0 w 708819"/>
              <a:gd name="connsiteY6" fmla="*/ 3808656 h 3808656"/>
              <a:gd name="connsiteX7" fmla="*/ 0 w 708819"/>
              <a:gd name="connsiteY7" fmla="*/ 118139 h 3808656"/>
              <a:gd name="connsiteX8" fmla="*/ 118139 w 708819"/>
              <a:gd name="connsiteY8" fmla="*/ 0 h 380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8819" h="3808656">
                <a:moveTo>
                  <a:pt x="708819" y="634791"/>
                </a:moveTo>
                <a:lnTo>
                  <a:pt x="708819" y="3173865"/>
                </a:lnTo>
                <a:cubicBezTo>
                  <a:pt x="708819" y="3524447"/>
                  <a:pt x="698975" y="3808653"/>
                  <a:pt x="686832" y="3808653"/>
                </a:cubicBezTo>
                <a:lnTo>
                  <a:pt x="0" y="3808653"/>
                </a:lnTo>
                <a:lnTo>
                  <a:pt x="0" y="3808653"/>
                </a:lnTo>
                <a:lnTo>
                  <a:pt x="0" y="3"/>
                </a:lnTo>
                <a:lnTo>
                  <a:pt x="0" y="3"/>
                </a:lnTo>
                <a:lnTo>
                  <a:pt x="686832" y="3"/>
                </a:lnTo>
                <a:cubicBezTo>
                  <a:pt x="698975" y="3"/>
                  <a:pt x="708819" y="284209"/>
                  <a:pt x="708819" y="63479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43492" rIns="43492" bIns="43493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kern="1200" dirty="0" smtClean="0">
                <a:cs typeface="B Lotus" pitchFamily="2" charset="-78"/>
              </a:rPr>
              <a:t>بررسی درخواست فوق در گروه و  ارسال صورتجلسه گروه شامل داوران پیشنهادی به </a:t>
            </a:r>
            <a:r>
              <a:rPr lang="fa-IR" sz="1600" kern="1200" dirty="0" smtClean="0">
                <a:cs typeface="B Lotus" pitchFamily="2" charset="-78"/>
              </a:rPr>
              <a:t>معاونت</a:t>
            </a:r>
            <a:r>
              <a:rPr lang="fa-IR" sz="1600" dirty="0" smtClean="0">
                <a:cs typeface="B Lotus" pitchFamily="2" charset="-78"/>
              </a:rPr>
              <a:t> تحقیقات و </a:t>
            </a:r>
            <a:r>
              <a:rPr lang="fa-IR" sz="1600" dirty="0" smtClean="0">
                <a:cs typeface="B Lotus" pitchFamily="2" charset="-78"/>
              </a:rPr>
              <a:t>فناوری </a:t>
            </a:r>
            <a:r>
              <a:rPr lang="fa-IR" sz="1600" kern="1200" dirty="0" smtClean="0">
                <a:cs typeface="B Lotus" pitchFamily="2" charset="-78"/>
              </a:rPr>
              <a:t>دانشکده</a:t>
            </a:r>
            <a:endParaRPr lang="fa-IR" sz="1600" kern="1200" dirty="0">
              <a:cs typeface="B Lotus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36713" y="3347864"/>
            <a:ext cx="865620" cy="1152128"/>
          </a:xfrm>
          <a:custGeom>
            <a:avLst/>
            <a:gdLst>
              <a:gd name="connsiteX0" fmla="*/ 0 w 1371674"/>
              <a:gd name="connsiteY0" fmla="*/ 0 h 763343"/>
              <a:gd name="connsiteX1" fmla="*/ 990003 w 1371674"/>
              <a:gd name="connsiteY1" fmla="*/ 0 h 763343"/>
              <a:gd name="connsiteX2" fmla="*/ 1371674 w 1371674"/>
              <a:gd name="connsiteY2" fmla="*/ 381672 h 763343"/>
              <a:gd name="connsiteX3" fmla="*/ 990003 w 1371674"/>
              <a:gd name="connsiteY3" fmla="*/ 763343 h 763343"/>
              <a:gd name="connsiteX4" fmla="*/ 0 w 1371674"/>
              <a:gd name="connsiteY4" fmla="*/ 763343 h 763343"/>
              <a:gd name="connsiteX5" fmla="*/ 381672 w 1371674"/>
              <a:gd name="connsiteY5" fmla="*/ 381672 h 763343"/>
              <a:gd name="connsiteX6" fmla="*/ 0 w 1371674"/>
              <a:gd name="connsiteY6" fmla="*/ 0 h 763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74" h="763343">
                <a:moveTo>
                  <a:pt x="1371673" y="0"/>
                </a:moveTo>
                <a:lnTo>
                  <a:pt x="1371673" y="550941"/>
                </a:lnTo>
                <a:lnTo>
                  <a:pt x="685836" y="763343"/>
                </a:lnTo>
                <a:lnTo>
                  <a:pt x="1" y="550941"/>
                </a:lnTo>
                <a:lnTo>
                  <a:pt x="1" y="0"/>
                </a:lnTo>
                <a:lnTo>
                  <a:pt x="685836" y="212402"/>
                </a:lnTo>
                <a:lnTo>
                  <a:pt x="1371673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390563" rIns="8890" bIns="390561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Lotus" pitchFamily="2" charset="-78"/>
              </a:rPr>
              <a:t>شورای تحصیلات تکمیلی</a:t>
            </a:r>
            <a:endParaRPr lang="fa-IR" sz="1400" b="1" kern="1200" dirty="0">
              <a:cs typeface="B Lotus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702331" y="3214678"/>
            <a:ext cx="4298437" cy="997282"/>
          </a:xfrm>
          <a:custGeom>
            <a:avLst/>
            <a:gdLst>
              <a:gd name="connsiteX0" fmla="*/ 118139 w 708819"/>
              <a:gd name="connsiteY0" fmla="*/ 0 h 3808656"/>
              <a:gd name="connsiteX1" fmla="*/ 590680 w 708819"/>
              <a:gd name="connsiteY1" fmla="*/ 0 h 3808656"/>
              <a:gd name="connsiteX2" fmla="*/ 708819 w 708819"/>
              <a:gd name="connsiteY2" fmla="*/ 118139 h 3808656"/>
              <a:gd name="connsiteX3" fmla="*/ 708819 w 708819"/>
              <a:gd name="connsiteY3" fmla="*/ 3808656 h 3808656"/>
              <a:gd name="connsiteX4" fmla="*/ 708819 w 708819"/>
              <a:gd name="connsiteY4" fmla="*/ 3808656 h 3808656"/>
              <a:gd name="connsiteX5" fmla="*/ 0 w 708819"/>
              <a:gd name="connsiteY5" fmla="*/ 3808656 h 3808656"/>
              <a:gd name="connsiteX6" fmla="*/ 0 w 708819"/>
              <a:gd name="connsiteY6" fmla="*/ 3808656 h 3808656"/>
              <a:gd name="connsiteX7" fmla="*/ 0 w 708819"/>
              <a:gd name="connsiteY7" fmla="*/ 118139 h 3808656"/>
              <a:gd name="connsiteX8" fmla="*/ 118139 w 708819"/>
              <a:gd name="connsiteY8" fmla="*/ 0 h 380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8819" h="3808656">
                <a:moveTo>
                  <a:pt x="708819" y="634791"/>
                </a:moveTo>
                <a:lnTo>
                  <a:pt x="708819" y="3173865"/>
                </a:lnTo>
                <a:cubicBezTo>
                  <a:pt x="708819" y="3524447"/>
                  <a:pt x="698975" y="3808653"/>
                  <a:pt x="686832" y="3808653"/>
                </a:cubicBezTo>
                <a:lnTo>
                  <a:pt x="0" y="3808653"/>
                </a:lnTo>
                <a:lnTo>
                  <a:pt x="0" y="3808653"/>
                </a:lnTo>
                <a:lnTo>
                  <a:pt x="0" y="3"/>
                </a:lnTo>
                <a:lnTo>
                  <a:pt x="0" y="3"/>
                </a:lnTo>
                <a:lnTo>
                  <a:pt x="686832" y="3"/>
                </a:lnTo>
                <a:cubicBezTo>
                  <a:pt x="698975" y="3"/>
                  <a:pt x="708819" y="284209"/>
                  <a:pt x="708819" y="63479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43492" rIns="43492" bIns="43493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تایید مستندات مربوط به پذیرش یا چاپ </a:t>
            </a:r>
            <a:r>
              <a:rPr lang="fa-I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مقالات </a:t>
            </a:r>
            <a:endParaRPr lang="fa-IR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B Lotus" pitchFamily="2" charset="-78"/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انتخاب و تایید داوران جلسه دفاع</a:t>
            </a: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اجازه پیش </a:t>
            </a:r>
            <a:r>
              <a:rPr lang="fa-I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دفاع</a:t>
            </a:r>
            <a:r>
              <a:rPr lang="fa-IR" sz="1600" dirty="0" smtClean="0">
                <a:cs typeface="B Lotus" pitchFamily="2" charset="-78"/>
              </a:rPr>
              <a:t>(ارسال نامه به مدیر گروه توسط معاون </a:t>
            </a:r>
            <a:r>
              <a:rPr lang="fa-IR" sz="1600" dirty="0" smtClean="0">
                <a:cs typeface="B Lotus" pitchFamily="2" charset="-78"/>
              </a:rPr>
              <a:t> تحقیقات و </a:t>
            </a:r>
            <a:r>
              <a:rPr lang="fa-IR" sz="1600" dirty="0" smtClean="0">
                <a:cs typeface="B Lotus" pitchFamily="2" charset="-78"/>
              </a:rPr>
              <a:t>فناوری)</a:t>
            </a:r>
            <a:endParaRPr lang="fa-IR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B Lotus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836714" y="4499992"/>
            <a:ext cx="926974" cy="1167784"/>
          </a:xfrm>
          <a:custGeom>
            <a:avLst/>
            <a:gdLst>
              <a:gd name="connsiteX0" fmla="*/ 0 w 1167783"/>
              <a:gd name="connsiteY0" fmla="*/ 0 h 817448"/>
              <a:gd name="connsiteX1" fmla="*/ 759059 w 1167783"/>
              <a:gd name="connsiteY1" fmla="*/ 0 h 817448"/>
              <a:gd name="connsiteX2" fmla="*/ 1167783 w 1167783"/>
              <a:gd name="connsiteY2" fmla="*/ 408724 h 817448"/>
              <a:gd name="connsiteX3" fmla="*/ 759059 w 1167783"/>
              <a:gd name="connsiteY3" fmla="*/ 817448 h 817448"/>
              <a:gd name="connsiteX4" fmla="*/ 0 w 1167783"/>
              <a:gd name="connsiteY4" fmla="*/ 817448 h 817448"/>
              <a:gd name="connsiteX5" fmla="*/ 408724 w 1167783"/>
              <a:gd name="connsiteY5" fmla="*/ 408724 h 817448"/>
              <a:gd name="connsiteX6" fmla="*/ 0 w 1167783"/>
              <a:gd name="connsiteY6" fmla="*/ 0 h 81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7783" h="817448">
                <a:moveTo>
                  <a:pt x="1167782" y="0"/>
                </a:moveTo>
                <a:lnTo>
                  <a:pt x="1167782" y="531341"/>
                </a:lnTo>
                <a:lnTo>
                  <a:pt x="583892" y="817448"/>
                </a:lnTo>
                <a:lnTo>
                  <a:pt x="1" y="531341"/>
                </a:lnTo>
                <a:lnTo>
                  <a:pt x="1" y="0"/>
                </a:lnTo>
                <a:lnTo>
                  <a:pt x="583892" y="286107"/>
                </a:lnTo>
                <a:lnTo>
                  <a:pt x="1167782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417614" rIns="8890" bIns="417615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Lotus" pitchFamily="2" charset="-78"/>
              </a:rPr>
              <a:t>مدیر گروه و استاد راهنما</a:t>
            </a:r>
            <a:endParaRPr lang="fa-IR" sz="1500" b="1" kern="1200" dirty="0">
              <a:cs typeface="B Lotus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763686" y="5732969"/>
            <a:ext cx="4257602" cy="855255"/>
          </a:xfrm>
          <a:custGeom>
            <a:avLst/>
            <a:gdLst>
              <a:gd name="connsiteX0" fmla="*/ 142545 w 855254"/>
              <a:gd name="connsiteY0" fmla="*/ 0 h 3754551"/>
              <a:gd name="connsiteX1" fmla="*/ 712709 w 855254"/>
              <a:gd name="connsiteY1" fmla="*/ 0 h 3754551"/>
              <a:gd name="connsiteX2" fmla="*/ 855254 w 855254"/>
              <a:gd name="connsiteY2" fmla="*/ 142545 h 3754551"/>
              <a:gd name="connsiteX3" fmla="*/ 855254 w 855254"/>
              <a:gd name="connsiteY3" fmla="*/ 3754551 h 3754551"/>
              <a:gd name="connsiteX4" fmla="*/ 855254 w 855254"/>
              <a:gd name="connsiteY4" fmla="*/ 3754551 h 3754551"/>
              <a:gd name="connsiteX5" fmla="*/ 0 w 855254"/>
              <a:gd name="connsiteY5" fmla="*/ 3754551 h 3754551"/>
              <a:gd name="connsiteX6" fmla="*/ 0 w 855254"/>
              <a:gd name="connsiteY6" fmla="*/ 3754551 h 3754551"/>
              <a:gd name="connsiteX7" fmla="*/ 0 w 855254"/>
              <a:gd name="connsiteY7" fmla="*/ 142545 h 3754551"/>
              <a:gd name="connsiteX8" fmla="*/ 142545 w 855254"/>
              <a:gd name="connsiteY8" fmla="*/ 0 h 375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5254" h="3754551">
                <a:moveTo>
                  <a:pt x="855254" y="625772"/>
                </a:moveTo>
                <a:lnTo>
                  <a:pt x="855254" y="3128779"/>
                </a:lnTo>
                <a:cubicBezTo>
                  <a:pt x="855254" y="3474380"/>
                  <a:pt x="840716" y="3754549"/>
                  <a:pt x="822783" y="3754549"/>
                </a:cubicBezTo>
                <a:lnTo>
                  <a:pt x="0" y="3754549"/>
                </a:lnTo>
                <a:lnTo>
                  <a:pt x="0" y="3754549"/>
                </a:lnTo>
                <a:lnTo>
                  <a:pt x="0" y="2"/>
                </a:lnTo>
                <a:lnTo>
                  <a:pt x="0" y="2"/>
                </a:lnTo>
                <a:lnTo>
                  <a:pt x="822783" y="2"/>
                </a:lnTo>
                <a:cubicBezTo>
                  <a:pt x="840716" y="2"/>
                  <a:pt x="855254" y="280171"/>
                  <a:pt x="855254" y="62577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50640" rIns="50640" bIns="50641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dirty="0" smtClean="0">
                <a:cs typeface="B Lotus" pitchFamily="2" charset="-78"/>
              </a:rPr>
              <a:t>برگزاری جلسه پیش دفاع</a:t>
            </a:r>
          </a:p>
          <a:p>
            <a:pPr marL="114300" lvl="1" indent="-11430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(هیئت </a:t>
            </a:r>
            <a:r>
              <a:rPr lang="fa-I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داوران بایستی مطابقت کارهای انجام شده با اهداف اختصاصی پایاننامه را بر اساس پروپوزال بررسی و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آمادگی یا عدم آمادگی دانشجو برای دفاع را اعلام نمایند.</a:t>
            </a:r>
            <a:endParaRPr lang="fa-IR" sz="1500" dirty="0">
              <a:cs typeface="B Lotus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836714" y="6876256"/>
            <a:ext cx="926974" cy="1167784"/>
          </a:xfrm>
          <a:custGeom>
            <a:avLst/>
            <a:gdLst>
              <a:gd name="connsiteX0" fmla="*/ 0 w 1167783"/>
              <a:gd name="connsiteY0" fmla="*/ 0 h 817448"/>
              <a:gd name="connsiteX1" fmla="*/ 759059 w 1167783"/>
              <a:gd name="connsiteY1" fmla="*/ 0 h 817448"/>
              <a:gd name="connsiteX2" fmla="*/ 1167783 w 1167783"/>
              <a:gd name="connsiteY2" fmla="*/ 408724 h 817448"/>
              <a:gd name="connsiteX3" fmla="*/ 759059 w 1167783"/>
              <a:gd name="connsiteY3" fmla="*/ 817448 h 817448"/>
              <a:gd name="connsiteX4" fmla="*/ 0 w 1167783"/>
              <a:gd name="connsiteY4" fmla="*/ 817448 h 817448"/>
              <a:gd name="connsiteX5" fmla="*/ 408724 w 1167783"/>
              <a:gd name="connsiteY5" fmla="*/ 408724 h 817448"/>
              <a:gd name="connsiteX6" fmla="*/ 0 w 1167783"/>
              <a:gd name="connsiteY6" fmla="*/ 0 h 81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7783" h="817448">
                <a:moveTo>
                  <a:pt x="1167782" y="0"/>
                </a:moveTo>
                <a:lnTo>
                  <a:pt x="1167782" y="531341"/>
                </a:lnTo>
                <a:lnTo>
                  <a:pt x="583892" y="817448"/>
                </a:lnTo>
                <a:lnTo>
                  <a:pt x="1" y="531341"/>
                </a:lnTo>
                <a:lnTo>
                  <a:pt x="1" y="0"/>
                </a:lnTo>
                <a:lnTo>
                  <a:pt x="583892" y="286107"/>
                </a:lnTo>
                <a:lnTo>
                  <a:pt x="1167782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417614" rIns="8890" bIns="417615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Lotus" pitchFamily="2" charset="-78"/>
              </a:rPr>
              <a:t>مدیر گروه یا معاون ایشان</a:t>
            </a:r>
            <a:endParaRPr lang="fa-IR" sz="1500" b="1" kern="1200" dirty="0">
              <a:cs typeface="B Lotus" pitchFamily="2" charset="-7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1772816" y="6876256"/>
            <a:ext cx="4237207" cy="1008112"/>
          </a:xfrm>
          <a:custGeom>
            <a:avLst/>
            <a:gdLst>
              <a:gd name="connsiteX0" fmla="*/ 126512 w 759059"/>
              <a:gd name="connsiteY0" fmla="*/ 0 h 3736567"/>
              <a:gd name="connsiteX1" fmla="*/ 632547 w 759059"/>
              <a:gd name="connsiteY1" fmla="*/ 0 h 3736567"/>
              <a:gd name="connsiteX2" fmla="*/ 759059 w 759059"/>
              <a:gd name="connsiteY2" fmla="*/ 126512 h 3736567"/>
              <a:gd name="connsiteX3" fmla="*/ 759059 w 759059"/>
              <a:gd name="connsiteY3" fmla="*/ 3736567 h 3736567"/>
              <a:gd name="connsiteX4" fmla="*/ 759059 w 759059"/>
              <a:gd name="connsiteY4" fmla="*/ 3736567 h 3736567"/>
              <a:gd name="connsiteX5" fmla="*/ 0 w 759059"/>
              <a:gd name="connsiteY5" fmla="*/ 3736567 h 3736567"/>
              <a:gd name="connsiteX6" fmla="*/ 0 w 759059"/>
              <a:gd name="connsiteY6" fmla="*/ 3736567 h 3736567"/>
              <a:gd name="connsiteX7" fmla="*/ 0 w 759059"/>
              <a:gd name="connsiteY7" fmla="*/ 126512 h 3736567"/>
              <a:gd name="connsiteX8" fmla="*/ 126512 w 759059"/>
              <a:gd name="connsiteY8" fmla="*/ 0 h 373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9059" h="3736567">
                <a:moveTo>
                  <a:pt x="759059" y="622772"/>
                </a:moveTo>
                <a:lnTo>
                  <a:pt x="759059" y="3113795"/>
                </a:lnTo>
                <a:cubicBezTo>
                  <a:pt x="759059" y="3457744"/>
                  <a:pt x="747553" y="3736567"/>
                  <a:pt x="733359" y="3736567"/>
                </a:cubicBezTo>
                <a:lnTo>
                  <a:pt x="0" y="3736567"/>
                </a:lnTo>
                <a:lnTo>
                  <a:pt x="0" y="3736567"/>
                </a:lnTo>
                <a:lnTo>
                  <a:pt x="0" y="0"/>
                </a:lnTo>
                <a:lnTo>
                  <a:pt x="0" y="0"/>
                </a:lnTo>
                <a:lnTo>
                  <a:pt x="733359" y="0"/>
                </a:lnTo>
                <a:cubicBezTo>
                  <a:pt x="747553" y="0"/>
                  <a:pt x="759059" y="278823"/>
                  <a:pt x="759059" y="62277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45944" rIns="45944" bIns="45945" numCol="1" spcCol="1270" anchor="ctr" anchorCtr="0">
            <a:noAutofit/>
          </a:bodyPr>
          <a:lstStyle/>
          <a:p>
            <a:pPr marL="114300" lvl="1" indent="-11430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در صورت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تایید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فرم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صورتجلسه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پیش دفاع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تکمیل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شده و به معاونت </a:t>
            </a:r>
            <a:r>
              <a:rPr lang="fa-IR" sz="1400" dirty="0" smtClean="0">
                <a:cs typeface="B Lotus" pitchFamily="2" charset="-78"/>
              </a:rPr>
              <a:t> تحقیقات و فناوری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دانشکده ارسال گردد.</a:t>
            </a:r>
            <a:endParaRPr lang="fa-IR" sz="1500" kern="1200" dirty="0">
              <a:cs typeface="B Lotus" pitchFamily="2" charset="-78"/>
            </a:endParaRPr>
          </a:p>
        </p:txBody>
      </p:sp>
      <p:sp>
        <p:nvSpPr>
          <p:cNvPr id="7" name="Round Same Side Corner Rectangle 4"/>
          <p:cNvSpPr/>
          <p:nvPr/>
        </p:nvSpPr>
        <p:spPr>
          <a:xfrm>
            <a:off x="836712" y="150076"/>
            <a:ext cx="5328592" cy="9655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99568" tIns="8890" rIns="8890" bIns="8890" numCol="1" spcCol="1270" anchor="ctr" anchorCtr="0">
            <a:noAutofit/>
          </a:bodyPr>
          <a:lstStyle/>
          <a:p>
            <a:pPr marL="0"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2400" b="1" kern="1200" dirty="0" smtClean="0">
                <a:cs typeface="B Lotus" pitchFamily="2" charset="-78"/>
              </a:rPr>
              <a:t>پیش دفاع پایاننامه دوره </a:t>
            </a:r>
            <a:r>
              <a:rPr lang="fa-IR" sz="2400" b="1" dirty="0" smtClean="0">
                <a:cs typeface="B Lotus" pitchFamily="2" charset="-78"/>
              </a:rPr>
              <a:t>دکتری تخصصی شامل وظایف دانشجو، استاد راهنما و اداره پایاننامه </a:t>
            </a:r>
            <a:endParaRPr lang="fa-IR" sz="2400" b="1" kern="1200" dirty="0">
              <a:cs typeface="B Lotus" pitchFamily="2" charset="-7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763686" y="4499992"/>
            <a:ext cx="4257602" cy="999271"/>
          </a:xfrm>
          <a:custGeom>
            <a:avLst/>
            <a:gdLst>
              <a:gd name="connsiteX0" fmla="*/ 142545 w 855254"/>
              <a:gd name="connsiteY0" fmla="*/ 0 h 3754551"/>
              <a:gd name="connsiteX1" fmla="*/ 712709 w 855254"/>
              <a:gd name="connsiteY1" fmla="*/ 0 h 3754551"/>
              <a:gd name="connsiteX2" fmla="*/ 855254 w 855254"/>
              <a:gd name="connsiteY2" fmla="*/ 142545 h 3754551"/>
              <a:gd name="connsiteX3" fmla="*/ 855254 w 855254"/>
              <a:gd name="connsiteY3" fmla="*/ 3754551 h 3754551"/>
              <a:gd name="connsiteX4" fmla="*/ 855254 w 855254"/>
              <a:gd name="connsiteY4" fmla="*/ 3754551 h 3754551"/>
              <a:gd name="connsiteX5" fmla="*/ 0 w 855254"/>
              <a:gd name="connsiteY5" fmla="*/ 3754551 h 3754551"/>
              <a:gd name="connsiteX6" fmla="*/ 0 w 855254"/>
              <a:gd name="connsiteY6" fmla="*/ 3754551 h 3754551"/>
              <a:gd name="connsiteX7" fmla="*/ 0 w 855254"/>
              <a:gd name="connsiteY7" fmla="*/ 142545 h 3754551"/>
              <a:gd name="connsiteX8" fmla="*/ 142545 w 855254"/>
              <a:gd name="connsiteY8" fmla="*/ 0 h 375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55254" h="3754551">
                <a:moveTo>
                  <a:pt x="855254" y="625772"/>
                </a:moveTo>
                <a:lnTo>
                  <a:pt x="855254" y="3128779"/>
                </a:lnTo>
                <a:cubicBezTo>
                  <a:pt x="855254" y="3474380"/>
                  <a:pt x="840716" y="3754549"/>
                  <a:pt x="822783" y="3754549"/>
                </a:cubicBezTo>
                <a:lnTo>
                  <a:pt x="0" y="3754549"/>
                </a:lnTo>
                <a:lnTo>
                  <a:pt x="0" y="3754549"/>
                </a:lnTo>
                <a:lnTo>
                  <a:pt x="0" y="2"/>
                </a:lnTo>
                <a:lnTo>
                  <a:pt x="0" y="2"/>
                </a:lnTo>
                <a:lnTo>
                  <a:pt x="822783" y="2"/>
                </a:lnTo>
                <a:cubicBezTo>
                  <a:pt x="840716" y="2"/>
                  <a:pt x="855254" y="280171"/>
                  <a:pt x="855254" y="625772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50640" rIns="50640" bIns="50641" numCol="1" spcCol="1270" anchor="ctr" anchorCtr="0">
            <a:noAutofit/>
          </a:bodyPr>
          <a:lstStyle/>
          <a:p>
            <a:pPr marL="114300" lvl="1" indent="-11430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تعیین تاریخ جلسه پیش دفاع و هماهنگی با داوران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داخلی جهت </a:t>
            </a:r>
            <a:r>
              <a:rPr lang="fa-I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شرکت در این جلسه </a:t>
            </a:r>
            <a:endParaRPr lang="fa-IR" sz="15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B Lotus" pitchFamily="2" charset="-78"/>
            </a:endParaRPr>
          </a:p>
          <a:p>
            <a:pPr marL="114300" lvl="1" indent="-11430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ارسال یک </a:t>
            </a:r>
            <a:r>
              <a:rPr lang="fa-I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نسخه از پروپوزال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پایاننامه و نسخه کامل پایاننامه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به </a:t>
            </a:r>
            <a:r>
              <a:rPr lang="fa-IR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داوران داخلی حاضر در جلسه پیش </a:t>
            </a:r>
            <a:r>
              <a:rPr lang="fa-IR" sz="1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B Lotus" pitchFamily="2" charset="-78"/>
              </a:rPr>
              <a:t>دفاع</a:t>
            </a:r>
            <a:endParaRPr lang="fa-IR" sz="1500" kern="1200" dirty="0">
              <a:cs typeface="B Lotus" pitchFamily="2" charset="-7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836712" y="5724128"/>
            <a:ext cx="926974" cy="1167784"/>
          </a:xfrm>
          <a:custGeom>
            <a:avLst/>
            <a:gdLst>
              <a:gd name="connsiteX0" fmla="*/ 0 w 1167783"/>
              <a:gd name="connsiteY0" fmla="*/ 0 h 817448"/>
              <a:gd name="connsiteX1" fmla="*/ 759059 w 1167783"/>
              <a:gd name="connsiteY1" fmla="*/ 0 h 817448"/>
              <a:gd name="connsiteX2" fmla="*/ 1167783 w 1167783"/>
              <a:gd name="connsiteY2" fmla="*/ 408724 h 817448"/>
              <a:gd name="connsiteX3" fmla="*/ 759059 w 1167783"/>
              <a:gd name="connsiteY3" fmla="*/ 817448 h 817448"/>
              <a:gd name="connsiteX4" fmla="*/ 0 w 1167783"/>
              <a:gd name="connsiteY4" fmla="*/ 817448 h 817448"/>
              <a:gd name="connsiteX5" fmla="*/ 408724 w 1167783"/>
              <a:gd name="connsiteY5" fmla="*/ 408724 h 817448"/>
              <a:gd name="connsiteX6" fmla="*/ 0 w 1167783"/>
              <a:gd name="connsiteY6" fmla="*/ 0 h 81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7783" h="817448">
                <a:moveTo>
                  <a:pt x="1167782" y="0"/>
                </a:moveTo>
                <a:lnTo>
                  <a:pt x="1167782" y="531341"/>
                </a:lnTo>
                <a:lnTo>
                  <a:pt x="583892" y="817448"/>
                </a:lnTo>
                <a:lnTo>
                  <a:pt x="1" y="531341"/>
                </a:lnTo>
                <a:lnTo>
                  <a:pt x="1" y="0"/>
                </a:lnTo>
                <a:lnTo>
                  <a:pt x="583892" y="286107"/>
                </a:lnTo>
                <a:lnTo>
                  <a:pt x="1167782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417614" rIns="8890" bIns="417615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kern="1200" dirty="0" smtClean="0">
                <a:cs typeface="B Lotus" pitchFamily="2" charset="-78"/>
              </a:rPr>
              <a:t>گروه مربوطه</a:t>
            </a:r>
            <a:endParaRPr lang="fa-IR" sz="1400" b="1" kern="1200" dirty="0">
              <a:cs typeface="B Lotus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836712" y="1331640"/>
            <a:ext cx="865619" cy="1090491"/>
          </a:xfrm>
          <a:custGeom>
            <a:avLst/>
            <a:gdLst>
              <a:gd name="connsiteX0" fmla="*/ 0 w 1090491"/>
              <a:gd name="connsiteY0" fmla="*/ 0 h 763343"/>
              <a:gd name="connsiteX1" fmla="*/ 708820 w 1090491"/>
              <a:gd name="connsiteY1" fmla="*/ 0 h 763343"/>
              <a:gd name="connsiteX2" fmla="*/ 1090491 w 1090491"/>
              <a:gd name="connsiteY2" fmla="*/ 381672 h 763343"/>
              <a:gd name="connsiteX3" fmla="*/ 708820 w 1090491"/>
              <a:gd name="connsiteY3" fmla="*/ 763343 h 763343"/>
              <a:gd name="connsiteX4" fmla="*/ 0 w 1090491"/>
              <a:gd name="connsiteY4" fmla="*/ 763343 h 763343"/>
              <a:gd name="connsiteX5" fmla="*/ 381672 w 1090491"/>
              <a:gd name="connsiteY5" fmla="*/ 381672 h 763343"/>
              <a:gd name="connsiteX6" fmla="*/ 0 w 1090491"/>
              <a:gd name="connsiteY6" fmla="*/ 0 h 763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0491" h="763343">
                <a:moveTo>
                  <a:pt x="1090490" y="0"/>
                </a:moveTo>
                <a:lnTo>
                  <a:pt x="1090490" y="496174"/>
                </a:lnTo>
                <a:lnTo>
                  <a:pt x="545245" y="763343"/>
                </a:lnTo>
                <a:lnTo>
                  <a:pt x="1" y="496174"/>
                </a:lnTo>
                <a:lnTo>
                  <a:pt x="1" y="0"/>
                </a:lnTo>
                <a:lnTo>
                  <a:pt x="545245" y="267170"/>
                </a:lnTo>
                <a:lnTo>
                  <a:pt x="109049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8891" tIns="390562" rIns="8889" bIns="390561" numCol="1" spcCol="1270" anchor="ctr" anchorCtr="0">
            <a:noAutofit/>
          </a:bodyPr>
          <a:lstStyle/>
          <a:p>
            <a:pPr lvl="0" algn="ctr" defTabSz="6223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Lotus" pitchFamily="2" charset="-78"/>
              </a:rPr>
              <a:t>استاد راهنما</a:t>
            </a:r>
            <a:endParaRPr lang="fa-IR" sz="1600" b="1" kern="1200" dirty="0">
              <a:cs typeface="B Lotus" pitchFamily="2" charset="-7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702329" y="1331640"/>
            <a:ext cx="4318958" cy="720080"/>
          </a:xfrm>
          <a:custGeom>
            <a:avLst/>
            <a:gdLst>
              <a:gd name="connsiteX0" fmla="*/ 118139 w 708819"/>
              <a:gd name="connsiteY0" fmla="*/ 0 h 3808656"/>
              <a:gd name="connsiteX1" fmla="*/ 590680 w 708819"/>
              <a:gd name="connsiteY1" fmla="*/ 0 h 3808656"/>
              <a:gd name="connsiteX2" fmla="*/ 708819 w 708819"/>
              <a:gd name="connsiteY2" fmla="*/ 118139 h 3808656"/>
              <a:gd name="connsiteX3" fmla="*/ 708819 w 708819"/>
              <a:gd name="connsiteY3" fmla="*/ 3808656 h 3808656"/>
              <a:gd name="connsiteX4" fmla="*/ 708819 w 708819"/>
              <a:gd name="connsiteY4" fmla="*/ 3808656 h 3808656"/>
              <a:gd name="connsiteX5" fmla="*/ 0 w 708819"/>
              <a:gd name="connsiteY5" fmla="*/ 3808656 h 3808656"/>
              <a:gd name="connsiteX6" fmla="*/ 0 w 708819"/>
              <a:gd name="connsiteY6" fmla="*/ 3808656 h 3808656"/>
              <a:gd name="connsiteX7" fmla="*/ 0 w 708819"/>
              <a:gd name="connsiteY7" fmla="*/ 118139 h 3808656"/>
              <a:gd name="connsiteX8" fmla="*/ 118139 w 708819"/>
              <a:gd name="connsiteY8" fmla="*/ 0 h 380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8819" h="3808656">
                <a:moveTo>
                  <a:pt x="708819" y="634791"/>
                </a:moveTo>
                <a:lnTo>
                  <a:pt x="708819" y="3173865"/>
                </a:lnTo>
                <a:cubicBezTo>
                  <a:pt x="708819" y="3524447"/>
                  <a:pt x="698975" y="3808653"/>
                  <a:pt x="686832" y="3808653"/>
                </a:cubicBezTo>
                <a:lnTo>
                  <a:pt x="0" y="3808653"/>
                </a:lnTo>
                <a:lnTo>
                  <a:pt x="0" y="3808653"/>
                </a:lnTo>
                <a:lnTo>
                  <a:pt x="0" y="3"/>
                </a:lnTo>
                <a:lnTo>
                  <a:pt x="0" y="3"/>
                </a:lnTo>
                <a:lnTo>
                  <a:pt x="686832" y="3"/>
                </a:lnTo>
                <a:cubicBezTo>
                  <a:pt x="698975" y="3"/>
                  <a:pt x="708819" y="284209"/>
                  <a:pt x="708819" y="63479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43492" rIns="43492" bIns="43493" numCol="1" spcCol="1270" anchor="ctr" anchorCtr="0">
            <a:noAutofit/>
          </a:bodyPr>
          <a:lstStyle/>
          <a:p>
            <a:pPr marL="114300" lvl="1" indent="-114300" algn="r" defTabSz="6223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kern="1200" dirty="0" smtClean="0">
                <a:cs typeface="B Lotus" pitchFamily="2" charset="-78"/>
              </a:rPr>
              <a:t>ارائه درخواست استاد راهنما مبنی بر آمادگی دانشجو برای انجام پیش دفاع بهمراه مستندات لازم به مدیر گروه</a:t>
            </a:r>
            <a:endParaRPr lang="fa-IR" sz="1600" kern="1200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710366" y="759707"/>
            <a:ext cx="918434" cy="1292013"/>
          </a:xfrm>
          <a:custGeom>
            <a:avLst/>
            <a:gdLst>
              <a:gd name="connsiteX0" fmla="*/ 0 w 1632548"/>
              <a:gd name="connsiteY0" fmla="*/ 0 h 1142783"/>
              <a:gd name="connsiteX1" fmla="*/ 1061157 w 1632548"/>
              <a:gd name="connsiteY1" fmla="*/ 0 h 1142783"/>
              <a:gd name="connsiteX2" fmla="*/ 1632548 w 1632548"/>
              <a:gd name="connsiteY2" fmla="*/ 571392 h 1142783"/>
              <a:gd name="connsiteX3" fmla="*/ 1061157 w 1632548"/>
              <a:gd name="connsiteY3" fmla="*/ 1142783 h 1142783"/>
              <a:gd name="connsiteX4" fmla="*/ 0 w 1632548"/>
              <a:gd name="connsiteY4" fmla="*/ 1142783 h 1142783"/>
              <a:gd name="connsiteX5" fmla="*/ 571392 w 1632548"/>
              <a:gd name="connsiteY5" fmla="*/ 571392 h 1142783"/>
              <a:gd name="connsiteX6" fmla="*/ 0 w 1632548"/>
              <a:gd name="connsiteY6" fmla="*/ 0 h 1142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2548" h="1142783">
                <a:moveTo>
                  <a:pt x="1632547" y="0"/>
                </a:moveTo>
                <a:lnTo>
                  <a:pt x="1632547" y="742809"/>
                </a:lnTo>
                <a:lnTo>
                  <a:pt x="816273" y="1142783"/>
                </a:lnTo>
                <a:lnTo>
                  <a:pt x="1" y="742809"/>
                </a:lnTo>
                <a:lnTo>
                  <a:pt x="1" y="0"/>
                </a:lnTo>
                <a:lnTo>
                  <a:pt x="816273" y="399974"/>
                </a:lnTo>
                <a:lnTo>
                  <a:pt x="1632547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526" tIns="580918" rIns="9525" bIns="580916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Lotus" pitchFamily="2" charset="-78"/>
              </a:rPr>
              <a:t>دانشجو و استاد راهنما</a:t>
            </a:r>
            <a:endParaRPr lang="fa-IR" sz="1500" b="1" kern="1200" dirty="0">
              <a:cs typeface="B Lotus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628800" y="729714"/>
            <a:ext cx="4536503" cy="889958"/>
          </a:xfrm>
          <a:custGeom>
            <a:avLst/>
            <a:gdLst>
              <a:gd name="connsiteX0" fmla="*/ 235581 w 1413460"/>
              <a:gd name="connsiteY0" fmla="*/ 0 h 4312154"/>
              <a:gd name="connsiteX1" fmla="*/ 1177879 w 1413460"/>
              <a:gd name="connsiteY1" fmla="*/ 0 h 4312154"/>
              <a:gd name="connsiteX2" fmla="*/ 1344460 w 1413460"/>
              <a:gd name="connsiteY2" fmla="*/ 69000 h 4312154"/>
              <a:gd name="connsiteX3" fmla="*/ 1413460 w 1413460"/>
              <a:gd name="connsiteY3" fmla="*/ 235581 h 4312154"/>
              <a:gd name="connsiteX4" fmla="*/ 1413460 w 1413460"/>
              <a:gd name="connsiteY4" fmla="*/ 4312154 h 4312154"/>
              <a:gd name="connsiteX5" fmla="*/ 1413460 w 1413460"/>
              <a:gd name="connsiteY5" fmla="*/ 4312154 h 4312154"/>
              <a:gd name="connsiteX6" fmla="*/ 1413460 w 1413460"/>
              <a:gd name="connsiteY6" fmla="*/ 4312154 h 4312154"/>
              <a:gd name="connsiteX7" fmla="*/ 0 w 1413460"/>
              <a:gd name="connsiteY7" fmla="*/ 4312154 h 4312154"/>
              <a:gd name="connsiteX8" fmla="*/ 0 w 1413460"/>
              <a:gd name="connsiteY8" fmla="*/ 4312154 h 4312154"/>
              <a:gd name="connsiteX9" fmla="*/ 0 w 1413460"/>
              <a:gd name="connsiteY9" fmla="*/ 4312154 h 4312154"/>
              <a:gd name="connsiteX10" fmla="*/ 0 w 1413460"/>
              <a:gd name="connsiteY10" fmla="*/ 235581 h 4312154"/>
              <a:gd name="connsiteX11" fmla="*/ 69000 w 1413460"/>
              <a:gd name="connsiteY11" fmla="*/ 69000 h 4312154"/>
              <a:gd name="connsiteX12" fmla="*/ 235581 w 1413460"/>
              <a:gd name="connsiteY12" fmla="*/ 0 h 431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13460" h="4312154">
                <a:moveTo>
                  <a:pt x="1413460" y="718706"/>
                </a:moveTo>
                <a:lnTo>
                  <a:pt x="1413460" y="3593448"/>
                </a:lnTo>
                <a:cubicBezTo>
                  <a:pt x="1413460" y="3784061"/>
                  <a:pt x="1405324" y="3966867"/>
                  <a:pt x="1390843" y="4101650"/>
                </a:cubicBezTo>
                <a:cubicBezTo>
                  <a:pt x="1376361" y="4236434"/>
                  <a:pt x="1356720" y="4312154"/>
                  <a:pt x="1336240" y="4312154"/>
                </a:cubicBezTo>
                <a:lnTo>
                  <a:pt x="0" y="4312154"/>
                </a:lnTo>
                <a:lnTo>
                  <a:pt x="0" y="4312154"/>
                </a:lnTo>
                <a:lnTo>
                  <a:pt x="0" y="431215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336240" y="0"/>
                </a:lnTo>
                <a:cubicBezTo>
                  <a:pt x="1356720" y="0"/>
                  <a:pt x="1376361" y="75720"/>
                  <a:pt x="1390843" y="210504"/>
                </a:cubicBezTo>
                <a:cubicBezTo>
                  <a:pt x="1405324" y="345287"/>
                  <a:pt x="1413460" y="528093"/>
                  <a:pt x="1413460" y="718706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1" tIns="78523" rIns="78523" bIns="78525" numCol="1" spcCol="1270" anchor="ctr" anchorCtr="0">
            <a:noAutofit/>
          </a:bodyPr>
          <a:lstStyle/>
          <a:p>
            <a:pPr marL="114300" lvl="1" indent="-114300" algn="r" defTabSz="6667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a-IR" sz="1500" kern="1200" dirty="0" smtClean="0">
                <a:cs typeface="B Lotus" pitchFamily="2" charset="-78"/>
              </a:rPr>
              <a:t>در صورت </a:t>
            </a:r>
            <a:r>
              <a:rPr lang="fa-IR" sz="1500" kern="1200" dirty="0" smtClean="0">
                <a:cs typeface="B Lotus" pitchFamily="2" charset="-78"/>
              </a:rPr>
              <a:t>عدم تایید </a:t>
            </a:r>
            <a:r>
              <a:rPr lang="fa-IR" sz="1500" kern="1200" dirty="0" smtClean="0">
                <a:cs typeface="B Lotus" pitchFamily="2" charset="-78"/>
              </a:rPr>
              <a:t>:</a:t>
            </a:r>
          </a:p>
          <a:p>
            <a:pPr marL="114300" lvl="1" indent="-114300" algn="r" defTabSz="6667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kern="1200" dirty="0" smtClean="0">
                <a:cs typeface="B Lotus" pitchFamily="2" charset="-78"/>
              </a:rPr>
              <a:t>انجام اصلاحات </a:t>
            </a:r>
            <a:r>
              <a:rPr lang="fa-IR" sz="1500" kern="1200" dirty="0" smtClean="0">
                <a:cs typeface="B Lotus" pitchFamily="2" charset="-78"/>
              </a:rPr>
              <a:t> و تایید استاد راهنما</a:t>
            </a:r>
            <a:endParaRPr lang="fa-IR" sz="1500" kern="1200" dirty="0">
              <a:cs typeface="B Lotus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10366" y="3229701"/>
            <a:ext cx="918434" cy="1198283"/>
          </a:xfrm>
          <a:custGeom>
            <a:avLst/>
            <a:gdLst>
              <a:gd name="connsiteX0" fmla="*/ 0 w 1632548"/>
              <a:gd name="connsiteY0" fmla="*/ 0 h 1142783"/>
              <a:gd name="connsiteX1" fmla="*/ 1061157 w 1632548"/>
              <a:gd name="connsiteY1" fmla="*/ 0 h 1142783"/>
              <a:gd name="connsiteX2" fmla="*/ 1632548 w 1632548"/>
              <a:gd name="connsiteY2" fmla="*/ 571392 h 1142783"/>
              <a:gd name="connsiteX3" fmla="*/ 1061157 w 1632548"/>
              <a:gd name="connsiteY3" fmla="*/ 1142783 h 1142783"/>
              <a:gd name="connsiteX4" fmla="*/ 0 w 1632548"/>
              <a:gd name="connsiteY4" fmla="*/ 1142783 h 1142783"/>
              <a:gd name="connsiteX5" fmla="*/ 571392 w 1632548"/>
              <a:gd name="connsiteY5" fmla="*/ 571392 h 1142783"/>
              <a:gd name="connsiteX6" fmla="*/ 0 w 1632548"/>
              <a:gd name="connsiteY6" fmla="*/ 0 h 1142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2548" h="1142783">
                <a:moveTo>
                  <a:pt x="1632547" y="0"/>
                </a:moveTo>
                <a:lnTo>
                  <a:pt x="1632547" y="742809"/>
                </a:lnTo>
                <a:lnTo>
                  <a:pt x="816273" y="1142783"/>
                </a:lnTo>
                <a:lnTo>
                  <a:pt x="1" y="742809"/>
                </a:lnTo>
                <a:lnTo>
                  <a:pt x="1" y="0"/>
                </a:lnTo>
                <a:lnTo>
                  <a:pt x="816273" y="399974"/>
                </a:lnTo>
                <a:lnTo>
                  <a:pt x="1632547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526" tIns="580918" rIns="9525" bIns="580916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Lotus" pitchFamily="2" charset="-78"/>
              </a:rPr>
              <a:t>دانشجو</a:t>
            </a:r>
            <a:endParaRPr lang="fa-IR" sz="1500" b="1" kern="1200" dirty="0">
              <a:cs typeface="B Lotus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628800" y="3275857"/>
            <a:ext cx="4536504" cy="720079"/>
          </a:xfrm>
          <a:custGeom>
            <a:avLst/>
            <a:gdLst>
              <a:gd name="connsiteX0" fmla="*/ 250033 w 1500167"/>
              <a:gd name="connsiteY0" fmla="*/ 0 h 4312154"/>
              <a:gd name="connsiteX1" fmla="*/ 1250134 w 1500167"/>
              <a:gd name="connsiteY1" fmla="*/ 0 h 4312154"/>
              <a:gd name="connsiteX2" fmla="*/ 1426934 w 1500167"/>
              <a:gd name="connsiteY2" fmla="*/ 73233 h 4312154"/>
              <a:gd name="connsiteX3" fmla="*/ 1500167 w 1500167"/>
              <a:gd name="connsiteY3" fmla="*/ 250033 h 4312154"/>
              <a:gd name="connsiteX4" fmla="*/ 1500167 w 1500167"/>
              <a:gd name="connsiteY4" fmla="*/ 4312154 h 4312154"/>
              <a:gd name="connsiteX5" fmla="*/ 1500167 w 1500167"/>
              <a:gd name="connsiteY5" fmla="*/ 4312154 h 4312154"/>
              <a:gd name="connsiteX6" fmla="*/ 1500167 w 1500167"/>
              <a:gd name="connsiteY6" fmla="*/ 4312154 h 4312154"/>
              <a:gd name="connsiteX7" fmla="*/ 0 w 1500167"/>
              <a:gd name="connsiteY7" fmla="*/ 4312154 h 4312154"/>
              <a:gd name="connsiteX8" fmla="*/ 0 w 1500167"/>
              <a:gd name="connsiteY8" fmla="*/ 4312154 h 4312154"/>
              <a:gd name="connsiteX9" fmla="*/ 0 w 1500167"/>
              <a:gd name="connsiteY9" fmla="*/ 4312154 h 4312154"/>
              <a:gd name="connsiteX10" fmla="*/ 0 w 1500167"/>
              <a:gd name="connsiteY10" fmla="*/ 250033 h 4312154"/>
              <a:gd name="connsiteX11" fmla="*/ 73233 w 1500167"/>
              <a:gd name="connsiteY11" fmla="*/ 73233 h 4312154"/>
              <a:gd name="connsiteX12" fmla="*/ 250033 w 1500167"/>
              <a:gd name="connsiteY12" fmla="*/ 0 h 431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0167" h="4312154">
                <a:moveTo>
                  <a:pt x="1500167" y="718708"/>
                </a:moveTo>
                <a:lnTo>
                  <a:pt x="1500167" y="3593446"/>
                </a:lnTo>
                <a:cubicBezTo>
                  <a:pt x="1500167" y="3784059"/>
                  <a:pt x="1491002" y="3966865"/>
                  <a:pt x="1474690" y="4101648"/>
                </a:cubicBezTo>
                <a:cubicBezTo>
                  <a:pt x="1458377" y="4236431"/>
                  <a:pt x="1436252" y="4312153"/>
                  <a:pt x="1413182" y="4312153"/>
                </a:cubicBezTo>
                <a:lnTo>
                  <a:pt x="0" y="4312153"/>
                </a:lnTo>
                <a:lnTo>
                  <a:pt x="0" y="4312153"/>
                </a:lnTo>
                <a:lnTo>
                  <a:pt x="0" y="4312153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1413182" y="1"/>
                </a:lnTo>
                <a:cubicBezTo>
                  <a:pt x="1436252" y="1"/>
                  <a:pt x="1458377" y="75723"/>
                  <a:pt x="1474690" y="210506"/>
                </a:cubicBezTo>
                <a:cubicBezTo>
                  <a:pt x="1491002" y="345289"/>
                  <a:pt x="1500167" y="528095"/>
                  <a:pt x="1500167" y="71870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1" tIns="82757" rIns="82757" bIns="82758" numCol="1" spcCol="1270" anchor="ctr" anchorCtr="0">
            <a:noAutofit/>
          </a:bodyPr>
          <a:lstStyle/>
          <a:p>
            <a:pPr marL="114300" lvl="1" indent="-114300" algn="just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fa-IR" sz="1500" dirty="0" smtClean="0">
                <a:cs typeface="B Lotus" pitchFamily="2" charset="-78"/>
              </a:rPr>
              <a:t>تحویل پایاننامه اصلاح شده به تعداد داوران، اساتید راهنما و مشاور به اداره پایاننامه </a:t>
            </a:r>
            <a:endParaRPr lang="fa-IR" sz="1500" kern="1200" dirty="0">
              <a:cs typeface="B Lotus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628800" y="2051720"/>
            <a:ext cx="4536505" cy="720080"/>
          </a:xfrm>
          <a:custGeom>
            <a:avLst/>
            <a:gdLst>
              <a:gd name="connsiteX0" fmla="*/ 250033 w 1500167"/>
              <a:gd name="connsiteY0" fmla="*/ 0 h 4312154"/>
              <a:gd name="connsiteX1" fmla="*/ 1250134 w 1500167"/>
              <a:gd name="connsiteY1" fmla="*/ 0 h 4312154"/>
              <a:gd name="connsiteX2" fmla="*/ 1426934 w 1500167"/>
              <a:gd name="connsiteY2" fmla="*/ 73233 h 4312154"/>
              <a:gd name="connsiteX3" fmla="*/ 1500167 w 1500167"/>
              <a:gd name="connsiteY3" fmla="*/ 250033 h 4312154"/>
              <a:gd name="connsiteX4" fmla="*/ 1500167 w 1500167"/>
              <a:gd name="connsiteY4" fmla="*/ 4312154 h 4312154"/>
              <a:gd name="connsiteX5" fmla="*/ 1500167 w 1500167"/>
              <a:gd name="connsiteY5" fmla="*/ 4312154 h 4312154"/>
              <a:gd name="connsiteX6" fmla="*/ 1500167 w 1500167"/>
              <a:gd name="connsiteY6" fmla="*/ 4312154 h 4312154"/>
              <a:gd name="connsiteX7" fmla="*/ 0 w 1500167"/>
              <a:gd name="connsiteY7" fmla="*/ 4312154 h 4312154"/>
              <a:gd name="connsiteX8" fmla="*/ 0 w 1500167"/>
              <a:gd name="connsiteY8" fmla="*/ 4312154 h 4312154"/>
              <a:gd name="connsiteX9" fmla="*/ 0 w 1500167"/>
              <a:gd name="connsiteY9" fmla="*/ 4312154 h 4312154"/>
              <a:gd name="connsiteX10" fmla="*/ 0 w 1500167"/>
              <a:gd name="connsiteY10" fmla="*/ 250033 h 4312154"/>
              <a:gd name="connsiteX11" fmla="*/ 73233 w 1500167"/>
              <a:gd name="connsiteY11" fmla="*/ 73233 h 4312154"/>
              <a:gd name="connsiteX12" fmla="*/ 250033 w 1500167"/>
              <a:gd name="connsiteY12" fmla="*/ 0 h 431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0167" h="4312154">
                <a:moveTo>
                  <a:pt x="1500167" y="718708"/>
                </a:moveTo>
                <a:lnTo>
                  <a:pt x="1500167" y="3593446"/>
                </a:lnTo>
                <a:cubicBezTo>
                  <a:pt x="1500167" y="3784059"/>
                  <a:pt x="1491002" y="3966865"/>
                  <a:pt x="1474690" y="4101648"/>
                </a:cubicBezTo>
                <a:cubicBezTo>
                  <a:pt x="1458377" y="4236431"/>
                  <a:pt x="1436252" y="4312153"/>
                  <a:pt x="1413182" y="4312153"/>
                </a:cubicBezTo>
                <a:lnTo>
                  <a:pt x="0" y="4312153"/>
                </a:lnTo>
                <a:lnTo>
                  <a:pt x="0" y="4312153"/>
                </a:lnTo>
                <a:lnTo>
                  <a:pt x="0" y="4312153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1413182" y="1"/>
                </a:lnTo>
                <a:cubicBezTo>
                  <a:pt x="1436252" y="1"/>
                  <a:pt x="1458377" y="75723"/>
                  <a:pt x="1474690" y="210506"/>
                </a:cubicBezTo>
                <a:cubicBezTo>
                  <a:pt x="1491002" y="345289"/>
                  <a:pt x="1500167" y="528095"/>
                  <a:pt x="1500167" y="71870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1" tIns="82757" rIns="82757" bIns="82758" numCol="1" spcCol="1270" anchor="ctr" anchorCtr="0">
            <a:noAutofit/>
          </a:bodyPr>
          <a:lstStyle/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dirty="0" smtClean="0">
                <a:cs typeface="B Lotus" pitchFamily="2" charset="-78"/>
              </a:rPr>
              <a:t>پر کردن و امضاء فرم انجام اصلاحات توسط داوران داخلی و مدیر گروه</a:t>
            </a:r>
          </a:p>
        </p:txBody>
      </p:sp>
      <p:sp>
        <p:nvSpPr>
          <p:cNvPr id="17" name="Freeform 16"/>
          <p:cNvSpPr/>
          <p:nvPr/>
        </p:nvSpPr>
        <p:spPr>
          <a:xfrm>
            <a:off x="702040" y="2051721"/>
            <a:ext cx="926760" cy="1368151"/>
          </a:xfrm>
          <a:custGeom>
            <a:avLst/>
            <a:gdLst>
              <a:gd name="connsiteX0" fmla="*/ 0 w 1632548"/>
              <a:gd name="connsiteY0" fmla="*/ 0 h 1142783"/>
              <a:gd name="connsiteX1" fmla="*/ 1061157 w 1632548"/>
              <a:gd name="connsiteY1" fmla="*/ 0 h 1142783"/>
              <a:gd name="connsiteX2" fmla="*/ 1632548 w 1632548"/>
              <a:gd name="connsiteY2" fmla="*/ 571392 h 1142783"/>
              <a:gd name="connsiteX3" fmla="*/ 1061157 w 1632548"/>
              <a:gd name="connsiteY3" fmla="*/ 1142783 h 1142783"/>
              <a:gd name="connsiteX4" fmla="*/ 0 w 1632548"/>
              <a:gd name="connsiteY4" fmla="*/ 1142783 h 1142783"/>
              <a:gd name="connsiteX5" fmla="*/ 571392 w 1632548"/>
              <a:gd name="connsiteY5" fmla="*/ 571392 h 1142783"/>
              <a:gd name="connsiteX6" fmla="*/ 0 w 1632548"/>
              <a:gd name="connsiteY6" fmla="*/ 0 h 1142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32548" h="1142783">
                <a:moveTo>
                  <a:pt x="1632547" y="0"/>
                </a:moveTo>
                <a:lnTo>
                  <a:pt x="1632547" y="742809"/>
                </a:lnTo>
                <a:lnTo>
                  <a:pt x="816273" y="1142783"/>
                </a:lnTo>
                <a:lnTo>
                  <a:pt x="1" y="742809"/>
                </a:lnTo>
                <a:lnTo>
                  <a:pt x="1" y="0"/>
                </a:lnTo>
                <a:lnTo>
                  <a:pt x="816273" y="399974"/>
                </a:lnTo>
                <a:lnTo>
                  <a:pt x="1632547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526" tIns="580918" rIns="9525" bIns="580916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dirty="0" smtClean="0">
                <a:cs typeface="B Lotus" pitchFamily="2" charset="-78"/>
              </a:rPr>
              <a:t>داوران داخلی و مدیر گروه</a:t>
            </a:r>
            <a:endParaRPr lang="fa-IR" sz="1500" b="1" kern="1200" dirty="0">
              <a:cs typeface="B Lotus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700808" y="4572000"/>
            <a:ext cx="4456171" cy="576064"/>
          </a:xfrm>
          <a:custGeom>
            <a:avLst/>
            <a:gdLst>
              <a:gd name="connsiteX0" fmla="*/ 250033 w 1500167"/>
              <a:gd name="connsiteY0" fmla="*/ 0 h 4312154"/>
              <a:gd name="connsiteX1" fmla="*/ 1250134 w 1500167"/>
              <a:gd name="connsiteY1" fmla="*/ 0 h 4312154"/>
              <a:gd name="connsiteX2" fmla="*/ 1426934 w 1500167"/>
              <a:gd name="connsiteY2" fmla="*/ 73233 h 4312154"/>
              <a:gd name="connsiteX3" fmla="*/ 1500167 w 1500167"/>
              <a:gd name="connsiteY3" fmla="*/ 250033 h 4312154"/>
              <a:gd name="connsiteX4" fmla="*/ 1500167 w 1500167"/>
              <a:gd name="connsiteY4" fmla="*/ 4312154 h 4312154"/>
              <a:gd name="connsiteX5" fmla="*/ 1500167 w 1500167"/>
              <a:gd name="connsiteY5" fmla="*/ 4312154 h 4312154"/>
              <a:gd name="connsiteX6" fmla="*/ 1500167 w 1500167"/>
              <a:gd name="connsiteY6" fmla="*/ 4312154 h 4312154"/>
              <a:gd name="connsiteX7" fmla="*/ 0 w 1500167"/>
              <a:gd name="connsiteY7" fmla="*/ 4312154 h 4312154"/>
              <a:gd name="connsiteX8" fmla="*/ 0 w 1500167"/>
              <a:gd name="connsiteY8" fmla="*/ 4312154 h 4312154"/>
              <a:gd name="connsiteX9" fmla="*/ 0 w 1500167"/>
              <a:gd name="connsiteY9" fmla="*/ 4312154 h 4312154"/>
              <a:gd name="connsiteX10" fmla="*/ 0 w 1500167"/>
              <a:gd name="connsiteY10" fmla="*/ 250033 h 4312154"/>
              <a:gd name="connsiteX11" fmla="*/ 73233 w 1500167"/>
              <a:gd name="connsiteY11" fmla="*/ 73233 h 4312154"/>
              <a:gd name="connsiteX12" fmla="*/ 250033 w 1500167"/>
              <a:gd name="connsiteY12" fmla="*/ 0 h 431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0167" h="4312154">
                <a:moveTo>
                  <a:pt x="1500167" y="718708"/>
                </a:moveTo>
                <a:lnTo>
                  <a:pt x="1500167" y="3593446"/>
                </a:lnTo>
                <a:cubicBezTo>
                  <a:pt x="1500167" y="3784059"/>
                  <a:pt x="1491002" y="3966865"/>
                  <a:pt x="1474690" y="4101648"/>
                </a:cubicBezTo>
                <a:cubicBezTo>
                  <a:pt x="1458377" y="4236431"/>
                  <a:pt x="1436252" y="4312153"/>
                  <a:pt x="1413182" y="4312153"/>
                </a:cubicBezTo>
                <a:lnTo>
                  <a:pt x="0" y="4312153"/>
                </a:lnTo>
                <a:lnTo>
                  <a:pt x="0" y="4312153"/>
                </a:lnTo>
                <a:lnTo>
                  <a:pt x="0" y="4312153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1413182" y="1"/>
                </a:lnTo>
                <a:cubicBezTo>
                  <a:pt x="1436252" y="1"/>
                  <a:pt x="1458377" y="75723"/>
                  <a:pt x="1474690" y="210506"/>
                </a:cubicBezTo>
                <a:cubicBezTo>
                  <a:pt x="1491002" y="345289"/>
                  <a:pt x="1500167" y="528095"/>
                  <a:pt x="1500167" y="71870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1" tIns="82757" rIns="82757" bIns="82758" numCol="1" spcCol="1270" anchor="ctr" anchorCtr="0">
            <a:noAutofit/>
          </a:bodyPr>
          <a:lstStyle/>
          <a:p>
            <a:pPr marL="114300" lvl="1" indent="-114300" algn="r" defTabSz="6667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500" kern="1200" dirty="0" smtClean="0">
                <a:cs typeface="B Lotus" pitchFamily="2" charset="-78"/>
              </a:rPr>
              <a:t>مشخص کردن زمان دفاع (حداقل </a:t>
            </a:r>
            <a:r>
              <a:rPr lang="fa-IR" sz="1500" kern="1200" dirty="0" smtClean="0">
                <a:cs typeface="B Lotus" pitchFamily="2" charset="-78"/>
              </a:rPr>
              <a:t>یک ماه </a:t>
            </a:r>
            <a:r>
              <a:rPr lang="fa-IR" sz="1500" kern="1200" dirty="0" smtClean="0">
                <a:cs typeface="B Lotus" pitchFamily="2" charset="-78"/>
              </a:rPr>
              <a:t>بعد از جلسه پیش دفاع)</a:t>
            </a:r>
            <a:endParaRPr lang="fa-IR" sz="1500" kern="1200" dirty="0">
              <a:cs typeface="B Lotus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2696" y="4572000"/>
            <a:ext cx="986408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b="1" dirty="0" smtClean="0">
                <a:cs typeface="B Lotus" pitchFamily="2" charset="-78"/>
              </a:rPr>
              <a:t>اداره پایاننامه</a:t>
            </a:r>
            <a:endParaRPr lang="fa-IR" sz="1600" b="1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247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M.SH</dc:creator>
  <cp:lastModifiedBy>M.SH</cp:lastModifiedBy>
  <cp:revision>74</cp:revision>
  <dcterms:created xsi:type="dcterms:W3CDTF">2011-11-06T18:52:43Z</dcterms:created>
  <dcterms:modified xsi:type="dcterms:W3CDTF">2014-07-27T05:48:20Z</dcterms:modified>
</cp:coreProperties>
</file>